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67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3366FF"/>
    <a:srgbClr val="990000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>
        <p:scale>
          <a:sx n="60" d="100"/>
          <a:sy n="60" d="100"/>
        </p:scale>
        <p:origin x="-1338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741CC-0590-4CCF-B51D-1247824D81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04F9C-5FB7-4875-9464-683BDD2A7D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FB56E-3C87-43EB-AAA7-44903CFCE2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BD6AE-B9A9-4CDC-B1A2-BBFB573E23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CD0E1-98F1-4289-88A2-F4DDD395259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B7088-9C46-4385-8573-D064ABA1D4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11C1-5301-4C13-8159-705867DE6C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D36D4-FD1E-4C93-9F1A-54A9BE183E0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AC238-347B-407F-BBC8-5E73EB7439B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C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953C0-3554-44D0-ACBA-0171F2DA9F2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123727" y="2884487"/>
            <a:ext cx="7056785" cy="544513"/>
          </a:xfrm>
          <a:noFill/>
        </p:spPr>
        <p:txBody>
          <a:bodyPr/>
          <a:lstStyle/>
          <a:p>
            <a:pPr algn="r" eaLnBrk="1" hangingPunct="1"/>
            <a:r>
              <a:rPr lang="es-UY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 LEGAL EN PRECIOS DE TRANSFERENCIA - ECUADOR</a:t>
            </a:r>
            <a:r>
              <a:rPr lang="es-UY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UY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UY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UY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UY" sz="2800" b="1" dirty="0" smtClean="0">
                <a:solidFill>
                  <a:schemeClr val="bg1"/>
                </a:solidFill>
              </a:rPr>
              <a:t>Ing. CPA. Jose Luis Lasso, </a:t>
            </a:r>
            <a:r>
              <a:rPr lang="es-UY" sz="2800" b="1" dirty="0" err="1" smtClean="0">
                <a:solidFill>
                  <a:schemeClr val="bg1"/>
                </a:solidFill>
              </a:rPr>
              <a:t>Msc.</a:t>
            </a:r>
            <a:endParaRPr lang="es-ES" sz="2800" b="1" dirty="0" smtClean="0">
              <a:solidFill>
                <a:schemeClr val="bg1"/>
              </a:solidFill>
            </a:endParaRPr>
          </a:p>
        </p:txBody>
      </p:sp>
      <p:pic>
        <p:nvPicPr>
          <p:cNvPr id="2052" name="0 Imagen" descr="uc&amp;cs.png"/>
          <p:cNvPicPr>
            <a:picLocks noChangeAspect="1" noChangeArrowheads="1"/>
          </p:cNvPicPr>
          <p:nvPr/>
        </p:nvPicPr>
        <p:blipFill>
          <a:blip r:embed="rId3" cstate="print"/>
          <a:srcRect t="10405"/>
          <a:stretch>
            <a:fillRect/>
          </a:stretch>
        </p:blipFill>
        <p:spPr bwMode="auto">
          <a:xfrm>
            <a:off x="539552" y="260648"/>
            <a:ext cx="24860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Imagen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04664"/>
            <a:ext cx="32099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C:\Users\Jose Luis Lasso\Documents\TaxBureau\Jose Luis\Disco C\Personal\Taxbureau\Clientes\TaxBureau\pie-recudr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1" y="5535944"/>
            <a:ext cx="3491880" cy="1061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es-EC" dirty="0" smtClean="0">
                <a:solidFill>
                  <a:schemeClr val="bg1"/>
                </a:solidFill>
              </a:rPr>
              <a:t>INFORMACIÓN GENERAL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19256" cy="4525962"/>
          </a:xfrm>
        </p:spPr>
        <p:txBody>
          <a:bodyPr/>
          <a:lstStyle/>
          <a:p>
            <a:pPr algn="just" eaLnBrk="1" hangingPunct="1"/>
            <a:r>
              <a:rPr lang="es-EC" sz="2800" dirty="0" smtClean="0"/>
              <a:t>El Régimen de Precios de Transferencia en Ecuador inicia en el año 2005</a:t>
            </a:r>
          </a:p>
          <a:p>
            <a:pPr algn="just" eaLnBrk="1" hangingPunct="1"/>
            <a:r>
              <a:rPr lang="es-EC" sz="2800" dirty="0" smtClean="0"/>
              <a:t>Las fiscalizaciones en el Régimen de PT inician con revisiones del año 200</a:t>
            </a:r>
            <a:r>
              <a:rPr lang="es-EC" sz="2800" dirty="0" smtClean="0">
                <a:solidFill>
                  <a:schemeClr val="accent5">
                    <a:lumMod val="25000"/>
                  </a:schemeClr>
                </a:solidFill>
              </a:rPr>
              <a:t>7 y 2008</a:t>
            </a:r>
          </a:p>
          <a:p>
            <a:pPr algn="just" eaLnBrk="1" hangingPunct="1"/>
            <a:r>
              <a:rPr lang="es-EC" sz="2800" dirty="0" smtClean="0"/>
              <a:t>Los montos mínimos para ser parte del Régimen han variado en dos ocasiones</a:t>
            </a:r>
          </a:p>
          <a:p>
            <a:pPr algn="just" eaLnBrk="1" hangingPunct="1"/>
            <a:r>
              <a:rPr lang="es-EC" sz="2800" dirty="0" smtClean="0"/>
              <a:t>La Administración Tributaria cada vez se especializa más en este tema</a:t>
            </a:r>
          </a:p>
          <a:p>
            <a:pPr algn="just" eaLnBrk="1" hangingPunct="1">
              <a:buNone/>
            </a:pPr>
            <a:endParaRPr lang="es-EC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es-EC" dirty="0" smtClean="0">
                <a:solidFill>
                  <a:schemeClr val="bg1"/>
                </a:solidFill>
              </a:rPr>
              <a:t>MARCO LEGAL GENERAL</a:t>
            </a:r>
            <a:endParaRPr lang="es-EC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3358"/>
            <a:ext cx="8219256" cy="4525962"/>
          </a:xfrm>
        </p:spPr>
        <p:txBody>
          <a:bodyPr/>
          <a:lstStyle/>
          <a:p>
            <a:pPr algn="just" eaLnBrk="1" hangingPunct="1"/>
            <a:r>
              <a:rPr lang="es-EC" sz="2800" dirty="0" smtClean="0"/>
              <a:t>Partes Relacionadas</a:t>
            </a:r>
          </a:p>
          <a:p>
            <a:pPr lvl="1" algn="just" eaLnBrk="1" hangingPunct="1"/>
            <a:r>
              <a:rPr lang="es-EC" sz="2400" dirty="0" smtClean="0"/>
              <a:t>Capital</a:t>
            </a:r>
          </a:p>
          <a:p>
            <a:pPr lvl="1" algn="just" eaLnBrk="1" hangingPunct="1"/>
            <a:r>
              <a:rPr lang="es-EC" sz="2400" dirty="0" smtClean="0"/>
              <a:t>Administración </a:t>
            </a:r>
          </a:p>
          <a:p>
            <a:pPr lvl="1" algn="just" eaLnBrk="1" hangingPunct="1"/>
            <a:r>
              <a:rPr lang="es-EC" sz="2400" dirty="0" smtClean="0"/>
              <a:t>Dirección</a:t>
            </a:r>
          </a:p>
          <a:p>
            <a:pPr lvl="1" algn="just" eaLnBrk="1" hangingPunct="1"/>
            <a:r>
              <a:rPr lang="es-EC" sz="2400" dirty="0" smtClean="0"/>
              <a:t>Presunción</a:t>
            </a:r>
          </a:p>
          <a:p>
            <a:pPr algn="just" eaLnBrk="1" hangingPunct="1"/>
            <a:r>
              <a:rPr lang="es-EC" sz="2800" dirty="0" smtClean="0"/>
              <a:t>Régimen Precios de Transferencia</a:t>
            </a:r>
          </a:p>
          <a:p>
            <a:pPr lvl="1" algn="just" eaLnBrk="1" hangingPunct="1"/>
            <a:r>
              <a:rPr lang="es-EC" sz="2400" dirty="0" smtClean="0"/>
              <a:t>Transacciones efectuadas con partes relacionadas locales y del exterior que superen US$.3,000,000 y cuyo impuesto causado sea inferior al 3% de las ventas.</a:t>
            </a:r>
            <a:endParaRPr lang="es-EC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just" eaLnBrk="1" hangingPunct="1"/>
            <a:endParaRPr lang="es-EC" sz="2800" dirty="0" smtClean="0"/>
          </a:p>
          <a:p>
            <a:pPr algn="just" eaLnBrk="1" hangingPunct="1">
              <a:buNone/>
            </a:pPr>
            <a:endParaRPr lang="es-EC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87685"/>
            <a:ext cx="8229600" cy="981075"/>
          </a:xfrm>
        </p:spPr>
        <p:txBody>
          <a:bodyPr/>
          <a:lstStyle/>
          <a:p>
            <a:pPr eaLnBrk="1" hangingPunct="1"/>
            <a:r>
              <a:rPr lang="es-EC" dirty="0" smtClean="0">
                <a:solidFill>
                  <a:schemeClr val="bg1"/>
                </a:solidFill>
              </a:rPr>
              <a:t>MARCO LEGAL GENERAL </a:t>
            </a:r>
            <a:r>
              <a:rPr lang="es-EC" sz="3200" i="1" dirty="0" smtClean="0">
                <a:solidFill>
                  <a:schemeClr val="bg1"/>
                </a:solidFill>
              </a:rPr>
              <a:t>(Continuación…)</a:t>
            </a:r>
            <a:endParaRPr lang="es-EC" i="1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3358"/>
            <a:ext cx="8219256" cy="4525962"/>
          </a:xfrm>
        </p:spPr>
        <p:txBody>
          <a:bodyPr/>
          <a:lstStyle/>
          <a:p>
            <a:pPr algn="just" eaLnBrk="1" hangingPunct="1"/>
            <a:r>
              <a:rPr lang="es-EC" sz="2800" dirty="0" smtClean="0"/>
              <a:t>Métodos Aceptados</a:t>
            </a:r>
          </a:p>
          <a:p>
            <a:pPr lvl="1" algn="just" eaLnBrk="1" hangingPunct="1"/>
            <a:r>
              <a:rPr lang="es-EC" sz="2400" dirty="0" smtClean="0"/>
              <a:t>Precios Comparable No Controlado</a:t>
            </a:r>
          </a:p>
          <a:p>
            <a:pPr lvl="1" algn="just" eaLnBrk="1" hangingPunct="1"/>
            <a:r>
              <a:rPr lang="es-EC" sz="2400" dirty="0" smtClean="0"/>
              <a:t>Costo Adicionado</a:t>
            </a:r>
          </a:p>
          <a:p>
            <a:pPr lvl="1" algn="just" eaLnBrk="1" hangingPunct="1"/>
            <a:r>
              <a:rPr lang="es-EC" sz="2400" dirty="0" smtClean="0"/>
              <a:t>Precio de Reventa</a:t>
            </a:r>
          </a:p>
          <a:p>
            <a:pPr lvl="1" algn="just" eaLnBrk="1" hangingPunct="1"/>
            <a:r>
              <a:rPr lang="es-EC" sz="2400" dirty="0" smtClean="0"/>
              <a:t>Distribución de Utilidades</a:t>
            </a:r>
          </a:p>
          <a:p>
            <a:pPr lvl="1" algn="just" eaLnBrk="1" hangingPunct="1"/>
            <a:r>
              <a:rPr lang="es-EC" sz="2400" dirty="0" smtClean="0"/>
              <a:t>Residual de Distribución de Utilidades</a:t>
            </a:r>
          </a:p>
          <a:p>
            <a:pPr lvl="1" algn="just" eaLnBrk="1" hangingPunct="1"/>
            <a:r>
              <a:rPr lang="es-EC" sz="2400" dirty="0" smtClean="0"/>
              <a:t>Márgenes Transaccionales de Utilidad Operacional</a:t>
            </a:r>
          </a:p>
          <a:p>
            <a:pPr algn="just" eaLnBrk="1" hangingPunct="1"/>
            <a:r>
              <a:rPr lang="es-EC" sz="2800" dirty="0" smtClean="0"/>
              <a:t>Carga de la Prueba</a:t>
            </a:r>
          </a:p>
          <a:p>
            <a:pPr lvl="1" algn="just" eaLnBrk="1" hangingPunct="1"/>
            <a:r>
              <a:rPr lang="es-EC" sz="2400" dirty="0" smtClean="0"/>
              <a:t>Recae sobre el Contribuyente</a:t>
            </a:r>
            <a:endParaRPr lang="es-EC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just" eaLnBrk="1" hangingPunct="1"/>
            <a:endParaRPr lang="es-EC" sz="2800" dirty="0" smtClean="0"/>
          </a:p>
          <a:p>
            <a:pPr algn="just" eaLnBrk="1" hangingPunct="1">
              <a:buNone/>
            </a:pPr>
            <a:endParaRPr lang="es-EC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87685"/>
            <a:ext cx="8229600" cy="981075"/>
          </a:xfrm>
        </p:spPr>
        <p:txBody>
          <a:bodyPr/>
          <a:lstStyle/>
          <a:p>
            <a:pPr eaLnBrk="1" hangingPunct="1"/>
            <a:r>
              <a:rPr lang="es-EC" dirty="0" smtClean="0">
                <a:solidFill>
                  <a:schemeClr val="bg1"/>
                </a:solidFill>
              </a:rPr>
              <a:t>MARCO LEGAL GENERAL </a:t>
            </a:r>
            <a:r>
              <a:rPr lang="es-EC" sz="3200" i="1" dirty="0" smtClean="0">
                <a:solidFill>
                  <a:schemeClr val="bg1"/>
                </a:solidFill>
              </a:rPr>
              <a:t>(Continuación…)</a:t>
            </a:r>
            <a:endParaRPr lang="es-EC" i="1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3358"/>
            <a:ext cx="8219256" cy="4525962"/>
          </a:xfrm>
        </p:spPr>
        <p:txBody>
          <a:bodyPr/>
          <a:lstStyle/>
          <a:p>
            <a:pPr algn="just" eaLnBrk="1" hangingPunct="1"/>
            <a:r>
              <a:rPr lang="es-EC" sz="2800" dirty="0" smtClean="0"/>
              <a:t>Lineamientos Recomendados</a:t>
            </a:r>
          </a:p>
          <a:p>
            <a:pPr lvl="1" algn="just" eaLnBrk="1" hangingPunct="1"/>
            <a:r>
              <a:rPr lang="es-EC" sz="2400" dirty="0" smtClean="0"/>
              <a:t>Los lineamientos que recomienda la Administración Tributaria con los dados por la OCDE</a:t>
            </a:r>
          </a:p>
          <a:p>
            <a:pPr algn="just" eaLnBrk="1" hangingPunct="1"/>
            <a:r>
              <a:rPr lang="es-EC" sz="2800" dirty="0" smtClean="0"/>
              <a:t>Documentación a Presentar</a:t>
            </a:r>
            <a:endParaRPr lang="es-EC" sz="2800" dirty="0" smtClean="0"/>
          </a:p>
          <a:p>
            <a:pPr lvl="1" algn="just" eaLnBrk="1" hangingPunct="1"/>
            <a:r>
              <a:rPr lang="es-EC" sz="2400" dirty="0" smtClean="0"/>
              <a:t>El Contribuyente informará el monto y tipo de </a:t>
            </a:r>
            <a:r>
              <a:rPr lang="es-EC" sz="2400" dirty="0" smtClean="0"/>
              <a:t>transacciones efectuadas con partes relacionadas locales y del exterior en su declaración anual del impuesto a la renta</a:t>
            </a:r>
          </a:p>
          <a:p>
            <a:pPr lvl="1" algn="just" eaLnBrk="1" hangingPunct="1"/>
            <a:r>
              <a:rPr lang="es-EC" sz="2400" dirty="0" smtClean="0"/>
              <a:t>Informe Integral de Precios de Transferencia</a:t>
            </a:r>
          </a:p>
          <a:p>
            <a:pPr lvl="1" algn="just" eaLnBrk="1" hangingPunct="1"/>
            <a:r>
              <a:rPr lang="es-EC" sz="2400" dirty="0" smtClean="0"/>
              <a:t>Anexo de Operaciones con Partes Relacionadas</a:t>
            </a:r>
          </a:p>
          <a:p>
            <a:pPr algn="just" eaLnBrk="1" hangingPunct="1"/>
            <a:endParaRPr lang="es-EC" sz="2800" dirty="0" smtClean="0"/>
          </a:p>
          <a:p>
            <a:pPr algn="just" eaLnBrk="1" hangingPunct="1">
              <a:buNone/>
            </a:pPr>
            <a:endParaRPr lang="es-EC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87685"/>
            <a:ext cx="8229600" cy="981075"/>
          </a:xfrm>
        </p:spPr>
        <p:txBody>
          <a:bodyPr/>
          <a:lstStyle/>
          <a:p>
            <a:pPr eaLnBrk="1" hangingPunct="1"/>
            <a:r>
              <a:rPr lang="es-EC" dirty="0" smtClean="0">
                <a:solidFill>
                  <a:schemeClr val="bg1"/>
                </a:solidFill>
              </a:rPr>
              <a:t>MARCO LEGAL GENERAL </a:t>
            </a:r>
            <a:r>
              <a:rPr lang="es-EC" sz="3200" i="1" dirty="0" smtClean="0">
                <a:solidFill>
                  <a:schemeClr val="bg1"/>
                </a:solidFill>
              </a:rPr>
              <a:t>(Continuación…)</a:t>
            </a:r>
            <a:endParaRPr lang="es-EC" i="1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3358"/>
            <a:ext cx="8219256" cy="4525962"/>
          </a:xfrm>
        </p:spPr>
        <p:txBody>
          <a:bodyPr/>
          <a:lstStyle/>
          <a:p>
            <a:pPr algn="just" eaLnBrk="1" hangingPunct="1"/>
            <a:r>
              <a:rPr lang="es-EC" sz="2800" dirty="0" smtClean="0"/>
              <a:t>Responsabilidad de la Presentación</a:t>
            </a:r>
          </a:p>
          <a:p>
            <a:pPr lvl="1" algn="just" eaLnBrk="1" hangingPunct="1"/>
            <a:r>
              <a:rPr lang="es-EC" sz="2400" dirty="0" smtClean="0"/>
              <a:t>Recae directamente en la Administración de la Compañía</a:t>
            </a:r>
          </a:p>
          <a:p>
            <a:pPr algn="just" eaLnBrk="1" hangingPunct="1"/>
            <a:r>
              <a:rPr lang="es-EC" sz="2800" dirty="0" smtClean="0"/>
              <a:t>Responsabilidad del Auditor</a:t>
            </a:r>
          </a:p>
          <a:p>
            <a:pPr lvl="1" algn="just" eaLnBrk="1" hangingPunct="1"/>
            <a:r>
              <a:rPr lang="es-EC" sz="2400" dirty="0" smtClean="0"/>
              <a:t>En las Compañías sujetas a auditoría, el auditor, en su dictamen fiscal, dará su opinión de la razonabilidad de los resultados obtenidos en el informe de Precios de Transferencia</a:t>
            </a:r>
            <a:endParaRPr lang="es-EC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just" eaLnBrk="1" hangingPunct="1"/>
            <a:endParaRPr lang="es-EC" sz="2800" dirty="0" smtClean="0"/>
          </a:p>
          <a:p>
            <a:pPr algn="just" eaLnBrk="1" hangingPunct="1">
              <a:buNone/>
            </a:pPr>
            <a:endParaRPr lang="es-EC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87685"/>
            <a:ext cx="8229600" cy="981075"/>
          </a:xfrm>
        </p:spPr>
        <p:txBody>
          <a:bodyPr/>
          <a:lstStyle/>
          <a:p>
            <a:pPr eaLnBrk="1" hangingPunct="1"/>
            <a:r>
              <a:rPr lang="es-EC" dirty="0" smtClean="0">
                <a:solidFill>
                  <a:schemeClr val="bg1"/>
                </a:solidFill>
              </a:rPr>
              <a:t>MARCO LEGAL GENERAL </a:t>
            </a:r>
            <a:r>
              <a:rPr lang="es-EC" sz="3200" i="1" dirty="0" smtClean="0">
                <a:solidFill>
                  <a:schemeClr val="bg1"/>
                </a:solidFill>
              </a:rPr>
              <a:t>(Continuación…)</a:t>
            </a:r>
            <a:endParaRPr lang="es-EC" i="1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19256" cy="4525962"/>
          </a:xfrm>
        </p:spPr>
        <p:txBody>
          <a:bodyPr/>
          <a:lstStyle/>
          <a:p>
            <a:pPr algn="just" eaLnBrk="1" hangingPunct="1"/>
            <a:r>
              <a:rPr lang="es-EC" sz="2800" dirty="0" smtClean="0"/>
              <a:t>Ajustes de Precios de Transferencia</a:t>
            </a:r>
          </a:p>
          <a:p>
            <a:pPr lvl="1" algn="just" eaLnBrk="1" hangingPunct="1"/>
            <a:r>
              <a:rPr lang="es-EC" sz="2400" dirty="0" smtClean="0"/>
              <a:t>Si dentro del análisis efectuado por el contribuyente, se determina que los índices económicos, seleccionados para demostrar el principio de plena competencia, están fuera del rango </a:t>
            </a:r>
            <a:r>
              <a:rPr lang="es-EC" sz="2400" dirty="0" err="1" smtClean="0"/>
              <a:t>intercuartil</a:t>
            </a:r>
            <a:r>
              <a:rPr lang="es-EC" sz="2400" dirty="0" smtClean="0"/>
              <a:t>, estos serán ajustados a la mediana.</a:t>
            </a:r>
          </a:p>
          <a:p>
            <a:pPr algn="just" eaLnBrk="1" hangingPunct="1"/>
            <a:r>
              <a:rPr lang="es-EC" sz="2800" dirty="0" smtClean="0"/>
              <a:t>Sanciones </a:t>
            </a:r>
          </a:p>
          <a:p>
            <a:pPr lvl="1" algn="just" eaLnBrk="1" hangingPunct="1"/>
            <a:r>
              <a:rPr lang="es-EC" sz="2400" dirty="0" smtClean="0"/>
              <a:t>La sanción por la no presentación del Informe Integral de Precios de Transferencia y/o el Anexo de Operaciones con Partes Relacionadas, asciende </a:t>
            </a:r>
            <a:r>
              <a:rPr lang="es-EC" sz="2400" dirty="0" smtClean="0"/>
              <a:t>hasta US$.15,000 por período fiscal</a:t>
            </a:r>
            <a:endParaRPr lang="es-EC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just" eaLnBrk="1" hangingPunct="1"/>
            <a:endParaRPr lang="es-EC" sz="2800" dirty="0" smtClean="0"/>
          </a:p>
          <a:p>
            <a:pPr algn="just" eaLnBrk="1" hangingPunct="1">
              <a:buNone/>
            </a:pPr>
            <a:endParaRPr lang="es-EC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 descr="uc&amp;cs.png"/>
          <p:cNvPicPr>
            <a:picLocks noChangeAspect="1" noChangeArrowheads="1"/>
          </p:cNvPicPr>
          <p:nvPr/>
        </p:nvPicPr>
        <p:blipFill>
          <a:blip r:embed="rId2" cstate="print"/>
          <a:srcRect t="10405"/>
          <a:stretch>
            <a:fillRect/>
          </a:stretch>
        </p:blipFill>
        <p:spPr bwMode="auto">
          <a:xfrm>
            <a:off x="683568" y="1988840"/>
            <a:ext cx="24860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204864"/>
            <a:ext cx="32099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C:\Users\Jose Luis Lasso\Documents\TaxBureau\Jose Luis\Disco C\Personal\Taxbureau\Clientes\TaxBureau\pie-recud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5085184"/>
            <a:ext cx="3491880" cy="1061408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3886031" y="3789040"/>
            <a:ext cx="40703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solidFill>
                  <a:schemeClr val="accent5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GRACIAS!!!</a:t>
            </a:r>
            <a:endParaRPr lang="es-ES" sz="5400" b="1" cap="none" spc="0" dirty="0">
              <a:ln w="11430"/>
              <a:solidFill>
                <a:schemeClr val="accent5">
                  <a:lumMod val="2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4491</TotalTime>
  <Words>337</Words>
  <Application>Microsoft Office PowerPoint</Application>
  <PresentationFormat>Presentación en pantalla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Diseño predeterminado</vt:lpstr>
      <vt:lpstr>MARCO LEGAL EN PRECIOS DE TRANSFERENCIA - ECUADOR  Ing. CPA. Jose Luis Lasso, Msc.</vt:lpstr>
      <vt:lpstr>INFORMACIÓN GENERAL</vt:lpstr>
      <vt:lpstr>MARCO LEGAL GENERAL</vt:lpstr>
      <vt:lpstr>MARCO LEGAL GENERAL (Continuación…)</vt:lpstr>
      <vt:lpstr>MARCO LEGAL GENERAL (Continuación…)</vt:lpstr>
      <vt:lpstr>MARCO LEGAL GENERAL (Continuación…)</vt:lpstr>
      <vt:lpstr>MARCO LEGAL GENERAL (Continuación…)</vt:lpstr>
      <vt:lpstr>Diapositiva 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Jose Luis Lasso</cp:lastModifiedBy>
  <cp:revision>587</cp:revision>
  <dcterms:created xsi:type="dcterms:W3CDTF">2010-05-23T14:28:12Z</dcterms:created>
  <dcterms:modified xsi:type="dcterms:W3CDTF">2013-05-03T23:17:50Z</dcterms:modified>
</cp:coreProperties>
</file>