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3366FF"/>
    <a:srgbClr val="990000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>
        <p:scale>
          <a:sx n="60" d="100"/>
          <a:sy n="60" d="100"/>
        </p:scale>
        <p:origin x="-132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741CC-0590-4CCF-B51D-1247824D81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04F9C-5FB7-4875-9464-683BDD2A7D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FB56E-3C87-43EB-AAA7-44903CFCE2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BD6AE-B9A9-4CDC-B1A2-BBFB573E23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CD0E1-98F1-4289-88A2-F4DDD395259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B7088-9C46-4385-8573-D064ABA1D4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11C1-5301-4C13-8159-705867DE6C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D36D4-FD1E-4C93-9F1A-54A9BE183E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AC238-347B-407F-BBC8-5E73EB7439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C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953C0-3554-44D0-ACBA-0171F2DA9F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203847" y="2812479"/>
            <a:ext cx="6192689" cy="544513"/>
          </a:xfrm>
          <a:noFill/>
        </p:spPr>
        <p:txBody>
          <a:bodyPr/>
          <a:lstStyle/>
          <a:p>
            <a:pPr eaLnBrk="1" hangingPunct="1"/>
            <a: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PRECIOS DE TRANSFERENCIA EN CHILE</a:t>
            </a:r>
            <a:b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UY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UY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UY" sz="2800" b="1" dirty="0" smtClean="0">
                <a:solidFill>
                  <a:schemeClr val="bg1"/>
                </a:solidFill>
              </a:rPr>
              <a:t>Ing. CPA. Jose Luis </a:t>
            </a:r>
            <a:r>
              <a:rPr lang="es-UY" sz="2800" b="1" dirty="0" smtClean="0">
                <a:solidFill>
                  <a:schemeClr val="bg1"/>
                </a:solidFill>
              </a:rPr>
              <a:t>Lasso</a:t>
            </a:r>
            <a:endParaRPr lang="es-ES" sz="2800" b="1" dirty="0" smtClean="0">
              <a:solidFill>
                <a:schemeClr val="bg1"/>
              </a:solidFill>
            </a:endParaRPr>
          </a:p>
        </p:txBody>
      </p:sp>
      <p:pic>
        <p:nvPicPr>
          <p:cNvPr id="2052" name="0 Imagen" descr="uc&amp;cs.png"/>
          <p:cNvPicPr>
            <a:picLocks noChangeAspect="1" noChangeArrowheads="1"/>
          </p:cNvPicPr>
          <p:nvPr/>
        </p:nvPicPr>
        <p:blipFill>
          <a:blip r:embed="rId3" cstate="print"/>
          <a:srcRect t="10405"/>
          <a:stretch>
            <a:fillRect/>
          </a:stretch>
        </p:blipFill>
        <p:spPr bwMode="auto">
          <a:xfrm>
            <a:off x="539552" y="260648"/>
            <a:ext cx="2486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Imagen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04664"/>
            <a:ext cx="32099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C:\Users\Jose Luis Lasso\Documents\TaxBureau\Jose Luis\Disco C\Personal\Taxbureau\Clientes\TaxBureau\pie-recudr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1" y="5535944"/>
            <a:ext cx="3491880" cy="1061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es-EC" dirty="0" smtClean="0">
                <a:solidFill>
                  <a:schemeClr val="bg1"/>
                </a:solidFill>
              </a:rPr>
              <a:t>URGENTE!!!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7374"/>
            <a:ext cx="8219256" cy="4525962"/>
          </a:xfrm>
        </p:spPr>
        <p:txBody>
          <a:bodyPr/>
          <a:lstStyle/>
          <a:p>
            <a:pPr eaLnBrk="1" hangingPunct="1"/>
            <a:r>
              <a:rPr lang="es-EC" sz="2800" dirty="0" smtClean="0"/>
              <a:t>El Servicio de Impuestos Internos (SII) el 31 de enero de 2013, emitió la Resolución N°14 que regula la forma y plazo de la Declaración Jurada Anual informativa de precios de transferencia (Formulario 1907)</a:t>
            </a:r>
          </a:p>
          <a:p>
            <a:pPr eaLnBrk="1" hangingPunct="1"/>
            <a:r>
              <a:rPr lang="es-EC" sz="2800" dirty="0" smtClean="0"/>
              <a:t>Especificar el tipo de negocio y el método utilizado para demostrar que sus transacciones fueron celebradas en plena competencia</a:t>
            </a:r>
            <a:endParaRPr lang="es-EC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8229600" cy="981075"/>
          </a:xfrm>
        </p:spPr>
        <p:txBody>
          <a:bodyPr/>
          <a:lstStyle/>
          <a:p>
            <a:pPr eaLnBrk="1" hangingPunct="1"/>
            <a:r>
              <a:rPr lang="es-EC" dirty="0" smtClean="0">
                <a:solidFill>
                  <a:schemeClr val="bg1"/>
                </a:solidFill>
              </a:rPr>
              <a:t>CONSIDERACIONES IMPORTANTES DE 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7374"/>
            <a:ext cx="8219256" cy="4525962"/>
          </a:xfrm>
        </p:spPr>
        <p:txBody>
          <a:bodyPr/>
          <a:lstStyle/>
          <a:p>
            <a:pPr eaLnBrk="1" hangingPunct="1"/>
            <a:r>
              <a:rPr lang="es-EC" sz="2800" dirty="0" smtClean="0"/>
              <a:t>Principio “</a:t>
            </a:r>
            <a:r>
              <a:rPr lang="es-EC" sz="2800" dirty="0" err="1" smtClean="0"/>
              <a:t>Arm´s</a:t>
            </a:r>
            <a:r>
              <a:rPr lang="es-EC" sz="2800" dirty="0" smtClean="0"/>
              <a:t> </a:t>
            </a:r>
            <a:r>
              <a:rPr lang="es-EC" sz="2800" dirty="0" err="1" smtClean="0"/>
              <a:t>Lenght</a:t>
            </a:r>
            <a:r>
              <a:rPr lang="es-EC" sz="2800" dirty="0" smtClean="0"/>
              <a:t>” o “Valor Normal de Mercado”</a:t>
            </a:r>
          </a:p>
          <a:p>
            <a:pPr eaLnBrk="1" hangingPunct="1"/>
            <a:r>
              <a:rPr lang="es-EC" sz="2800" dirty="0" smtClean="0"/>
              <a:t>Partes Relacionadas</a:t>
            </a:r>
          </a:p>
          <a:p>
            <a:pPr eaLnBrk="1" hangingPunct="1"/>
            <a:r>
              <a:rPr lang="es-EC" sz="2800" dirty="0" smtClean="0"/>
              <a:t>Métodos de Precios de Transferencia</a:t>
            </a:r>
          </a:p>
          <a:p>
            <a:pPr eaLnBrk="1" hangingPunct="1"/>
            <a:r>
              <a:rPr lang="es-EC" sz="2800" dirty="0" smtClean="0"/>
              <a:t>Ajustes de Precios de Transferencia</a:t>
            </a:r>
          </a:p>
          <a:p>
            <a:pPr eaLnBrk="1" hangingPunct="1"/>
            <a:r>
              <a:rPr lang="es-EC" sz="2800" dirty="0" smtClean="0"/>
              <a:t>Multas y Sanciones</a:t>
            </a:r>
          </a:p>
          <a:p>
            <a:pPr eaLnBrk="1" hangingPunct="1"/>
            <a:r>
              <a:rPr lang="es-EC" sz="2800" dirty="0" smtClean="0"/>
              <a:t>Declaración Jurada</a:t>
            </a:r>
          </a:p>
          <a:p>
            <a:pPr eaLnBrk="1" hangingPunct="1"/>
            <a:r>
              <a:rPr lang="es-EC" sz="2800" dirty="0" err="1" smtClean="0"/>
              <a:t>APA´s</a:t>
            </a:r>
            <a:endParaRPr lang="es-EC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 descr="uc&amp;cs.png"/>
          <p:cNvPicPr>
            <a:picLocks noChangeAspect="1" noChangeArrowheads="1"/>
          </p:cNvPicPr>
          <p:nvPr/>
        </p:nvPicPr>
        <p:blipFill>
          <a:blip r:embed="rId2" cstate="print"/>
          <a:srcRect t="10405"/>
          <a:stretch>
            <a:fillRect/>
          </a:stretch>
        </p:blipFill>
        <p:spPr bwMode="auto">
          <a:xfrm>
            <a:off x="683568" y="1988840"/>
            <a:ext cx="2486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204864"/>
            <a:ext cx="32099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C:\Users\Jose Luis Lasso\Documents\TaxBureau\Jose Luis\Disco C\Personal\Taxbureau\Clientes\TaxBureau\pie-recud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085184"/>
            <a:ext cx="3491880" cy="1061408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3886031" y="3789040"/>
            <a:ext cx="4070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solidFill>
                  <a:schemeClr val="accent5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GRACIAS!!!</a:t>
            </a:r>
            <a:endParaRPr lang="es-ES" sz="5400" b="1" cap="none" spc="0" dirty="0">
              <a:ln w="11430"/>
              <a:solidFill>
                <a:schemeClr val="accent5">
                  <a:lumMod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4638</TotalTime>
  <Words>101</Words>
  <Application>Microsoft Office PowerPoint</Application>
  <PresentationFormat>Presentación en pantalla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Diseño predeterminado</vt:lpstr>
      <vt:lpstr>PRECIOS DE TRANSFERENCIA EN CHILE  Ing. CPA. Jose Luis Lasso</vt:lpstr>
      <vt:lpstr>URGENTE!!!</vt:lpstr>
      <vt:lpstr>CONSIDERACIONES IMPORTANTES DE PT</vt:lpstr>
      <vt:lpstr>Diapositiva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Jose Luis Lasso</cp:lastModifiedBy>
  <cp:revision>587</cp:revision>
  <dcterms:created xsi:type="dcterms:W3CDTF">2010-05-23T14:28:12Z</dcterms:created>
  <dcterms:modified xsi:type="dcterms:W3CDTF">2013-05-16T16:45:02Z</dcterms:modified>
</cp:coreProperties>
</file>